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4fa1ee2b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4fa1ee2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4fa1ee2b2_2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4fa1ee2b2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4fa1ee2b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4fa1ee2b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fa1ee2b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4fa1ee2b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4fa1ee2b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4fa1ee2b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4fa1ee2b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4fa1ee2b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4fa1ee2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4fa1ee2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fa1ee2b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fa1ee2b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4fa1ee2b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4fa1ee2b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4fa1ee2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4fa1ee2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4fa1ee2b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4fa1ee2b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4fa1ee2b2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4fa1ee2b2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fa1ee2b2_2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fa1ee2b2_2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4fa1ee2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4fa1ee2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slide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4fa1ee2b2_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4fa1ee2b2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4fa1ee2b2_2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4fa1ee2b2_2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4fa1ee2b2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4fa1ee2b2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4fa1ee2b2_2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4fa1ee2b2_2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fa1ee2b2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4fa1ee2b2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4fa1ee2b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4fa1ee2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uciml/breast-cancer-wisconsin-data" TargetMode="External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10" Type="http://schemas.openxmlformats.org/officeDocument/2006/relationships/image" Target="../media/image16.png"/><Relationship Id="rId9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77850" y="1312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Breast Cancer Classification Using LDA/QDA</a:t>
            </a:r>
            <a:endParaRPr sz="36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77852" y="2851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Cancino, Cancheng Ji, Jiexi Zhou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225" y="2209500"/>
            <a:ext cx="5012925" cy="26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16025" y="11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Scatter Plot Matrix for PC1 to PC7</a:t>
            </a:r>
            <a:endParaRPr b="0" sz="1800"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622825"/>
            <a:ext cx="6656791" cy="4292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524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PCA data (part)</a:t>
            </a:r>
            <a:endParaRPr b="0"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29537" l="0" r="25467" t="0"/>
          <a:stretch/>
        </p:blipFill>
        <p:spPr>
          <a:xfrm>
            <a:off x="690150" y="488475"/>
            <a:ext cx="7763675" cy="361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068" y="4102325"/>
            <a:ext cx="6554756" cy="10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470025" y="4102325"/>
            <a:ext cx="179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Box’s M test for covariance matrices: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470025" y="4659900"/>
            <a:ext cx="1680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diag=M to diag=B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29450" y="506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Confusion Matrix and Classification Report </a:t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050" y="1665975"/>
            <a:ext cx="48291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482200" y="3897800"/>
            <a:ext cx="8157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Very few false negative and false positive observations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 precision, recall, and f1-score for each class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 accuracy -&gt; .956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50" y="1295950"/>
            <a:ext cx="3423463" cy="25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669175" y="565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ROC Curve</a:t>
            </a:r>
            <a:endParaRPr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6670475" y="1597300"/>
            <a:ext cx="20292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AUC of ROC Curve: .992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25" y="1520025"/>
            <a:ext cx="6389250" cy="34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217100" y="545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Misclassification Error Rate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750" y="1214513"/>
            <a:ext cx="554355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200925" y="1426525"/>
            <a:ext cx="28230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Overall Misclassification Error: 5.263%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Misclassification error rate appears to be consistent among most of the folds.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727650" y="575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QDA Confusion Matrix and Classification Report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188" y="1776350"/>
            <a:ext cx="49244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602750" y="4038450"/>
            <a:ext cx="73938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Higher accuracy than LDA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false negatives and less false positives than LDA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00" y="1350575"/>
            <a:ext cx="3511402" cy="26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558675" y="585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QDA ROC Curve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6288725" y="1486175"/>
            <a:ext cx="2641800" cy="31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AUC of ROC Curve: .995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00" y="1486175"/>
            <a:ext cx="5937125" cy="3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325" y="1326050"/>
            <a:ext cx="5036100" cy="36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391800" y="562575"/>
            <a:ext cx="5163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aleway"/>
                <a:ea typeface="Raleway"/>
                <a:cs typeface="Raleway"/>
                <a:sym typeface="Raleway"/>
              </a:rPr>
              <a:t>QDA Misclassification Error Rate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311425" y="1366250"/>
            <a:ext cx="3013800" cy="3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Overall Misclassification Error Rate: 4.398%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w/ 10 Fold CV</a:t>
            </a:r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900175" y="1386225"/>
            <a:ext cx="76887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conduct the logistic regression using SAS. The logit link function of PC1 to PC17 is used.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 10 times training and testing, we combine the 10 test groups together and count the numbers of right and wrong.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175" y="2182725"/>
            <a:ext cx="2365406" cy="26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4">
            <a:alphaModFix/>
          </a:blip>
          <a:srcRect b="30123" l="0" r="0" t="0"/>
          <a:stretch/>
        </p:blipFill>
        <p:spPr>
          <a:xfrm>
            <a:off x="3458750" y="2182725"/>
            <a:ext cx="2460625" cy="18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/>
        </p:nvSpPr>
        <p:spPr>
          <a:xfrm>
            <a:off x="7160775" y="4146688"/>
            <a:ext cx="19038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Then we get the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misclassification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rate 0.012302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8750" y="4251175"/>
            <a:ext cx="3702025" cy="5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6150" y="1869279"/>
            <a:ext cx="2267849" cy="22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679225" y="565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Verdict: LDA vs QDA vs Logistic Regression</a:t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612800" y="1567150"/>
            <a:ext cx="78054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Logistic Regression has the lowest misclassification rate and the highest accuracy.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612800" y="3138525"/>
            <a:ext cx="80373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Again from the boxM test, the covariance matrix of the 2 groups are not the same. Since LDA has the assumption of                          while QDA doesn’t, it’s no surprise that QDA has better performance than LDA.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1625000" y="2023425"/>
            <a:ext cx="51774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Misclassification rate of LDA: 0.05263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Misclassification rate of QDA: 0.04398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Misclassification rate of Logistic Regression: </a:t>
            </a: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0.012302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398" y="3831500"/>
            <a:ext cx="48371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4">
            <a:alphaModFix/>
          </a:blip>
          <a:srcRect b="19342" l="11737" r="15450" t="28549"/>
          <a:stretch/>
        </p:blipFill>
        <p:spPr>
          <a:xfrm>
            <a:off x="1838396" y="3465105"/>
            <a:ext cx="803925" cy="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630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1217500" y="1829550"/>
            <a:ext cx="7688700" cy="24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Data description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Methods: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Principal Component Analysis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Linear Discriminant Analysis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Quadratic Discriminant Analysis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Logistic Regression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Comparison 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ctrTitle"/>
          </p:nvPr>
        </p:nvSpPr>
        <p:spPr>
          <a:xfrm>
            <a:off x="727950" y="16836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39" name="Google Shape;239;p3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531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481500"/>
            <a:ext cx="76887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b="1" lang="en">
                <a:solidFill>
                  <a:srgbClr val="434343"/>
                </a:solidFill>
              </a:rPr>
              <a:t>Data Source:</a:t>
            </a:r>
            <a:r>
              <a:rPr lang="en">
                <a:solidFill>
                  <a:srgbClr val="434343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https://www.kaggle.com/uciml/breast-cancer-wisconsin-data</a:t>
            </a:r>
            <a:r>
              <a:rPr lang="en">
                <a:solidFill>
                  <a:srgbClr val="434343"/>
                </a:solidFill>
              </a:rPr>
              <a:t> and also https://archive.ics.uci.edu/ml/datasets/Breast+Cancer+Wisconsin+%28Diagnostic%29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b="1" lang="en">
                <a:solidFill>
                  <a:srgbClr val="434343"/>
                </a:solidFill>
              </a:rPr>
              <a:t>Description:</a:t>
            </a:r>
            <a:r>
              <a:rPr lang="en">
                <a:solidFill>
                  <a:srgbClr val="434343"/>
                </a:solidFill>
              </a:rPr>
              <a:t> To predict whether the breast mass is </a:t>
            </a:r>
            <a:r>
              <a:rPr lang="en">
                <a:solidFill>
                  <a:srgbClr val="434343"/>
                </a:solidFill>
              </a:rPr>
              <a:t>malignant: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Attribute: Diagnosis (M=Malignant B=Benign)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Features: The </a:t>
            </a:r>
            <a:r>
              <a:rPr lang="en" u="sng">
                <a:solidFill>
                  <a:srgbClr val="434343"/>
                </a:solidFill>
              </a:rPr>
              <a:t>mean</a:t>
            </a:r>
            <a:r>
              <a:rPr lang="en">
                <a:solidFill>
                  <a:srgbClr val="434343"/>
                </a:solidFill>
              </a:rPr>
              <a:t>, </a:t>
            </a:r>
            <a:r>
              <a:rPr lang="en" u="sng">
                <a:solidFill>
                  <a:srgbClr val="434343"/>
                </a:solidFill>
              </a:rPr>
              <a:t>standard error</a:t>
            </a:r>
            <a:r>
              <a:rPr lang="en">
                <a:solidFill>
                  <a:srgbClr val="434343"/>
                </a:solidFill>
              </a:rPr>
              <a:t> and </a:t>
            </a:r>
            <a:r>
              <a:rPr lang="en" u="sng">
                <a:solidFill>
                  <a:srgbClr val="434343"/>
                </a:solidFill>
              </a:rPr>
              <a:t>"worst" or largest</a:t>
            </a:r>
            <a:r>
              <a:rPr lang="en">
                <a:solidFill>
                  <a:srgbClr val="434343"/>
                </a:solidFill>
              </a:rPr>
              <a:t> of the </a:t>
            </a:r>
            <a:r>
              <a:rPr b="1" lang="en">
                <a:solidFill>
                  <a:srgbClr val="434343"/>
                </a:solidFill>
              </a:rPr>
              <a:t>10 features</a:t>
            </a:r>
            <a:r>
              <a:rPr lang="en">
                <a:solidFill>
                  <a:srgbClr val="434343"/>
                </a:solidFill>
              </a:rPr>
              <a:t>: radius, texture, perimeter, area, smoothness, compactness, concavity, concave points, symmetry, fractal dimension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So there are 30 features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02400"/>
            <a:ext cx="8839200" cy="107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7650" y="593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Normality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3" y="1428750"/>
            <a:ext cx="1936200" cy="15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650" y="1385445"/>
            <a:ext cx="1936201" cy="160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500" y="1385450"/>
            <a:ext cx="1981674" cy="160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2850" y="1385450"/>
            <a:ext cx="2084721" cy="160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650" y="3039050"/>
            <a:ext cx="1936200" cy="16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5650" y="3039050"/>
            <a:ext cx="2011711" cy="16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7350" y="3039050"/>
            <a:ext cx="2011699" cy="170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39175" y="3041650"/>
            <a:ext cx="2084725" cy="1644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455" y="1089216"/>
            <a:ext cx="3397300" cy="354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>
            <p:ph type="title"/>
          </p:nvPr>
        </p:nvSpPr>
        <p:spPr>
          <a:xfrm>
            <a:off x="727650" y="609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 Matrix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1213525" y="1808375"/>
            <a:ext cx="35286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example, the relationships between the first 4 features: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 seems to be severe linear relationships between the following features: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mean_radius and mean_perimeter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mean_radius and mean_area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mean_perimeter and mean_area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6603225" y="1306575"/>
            <a:ext cx="1433700" cy="74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7336000" y="2859775"/>
            <a:ext cx="700800" cy="74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486550" y="49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868275" y="1404600"/>
            <a:ext cx="7688700" cy="3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</a:t>
            </a:r>
            <a:r>
              <a:rPr lang="en" sz="1100"/>
              <a:t>ross Validation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Training and Test Set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K-folds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PCA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Assumption of Normality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Cumulative Variance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Scatter Plot of Two Best Principal Components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LDA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Confusion Matrix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Classification Report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Misclassification</a:t>
            </a:r>
            <a:r>
              <a:rPr lang="en" sz="900"/>
              <a:t> Error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ROC Curve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QDA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Confusion Matrix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Classification Report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Misclassification Error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ROC Curve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Logistic Regression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Misclassification Error</a:t>
            </a:r>
            <a:endParaRPr sz="9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ROC Curve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25" y="1084950"/>
            <a:ext cx="5495101" cy="39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27650" y="554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</a:t>
            </a:r>
            <a:r>
              <a:rPr lang="en"/>
              <a:t>Component Analysis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812550" y="1142775"/>
            <a:ext cx="45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Let’s look at the summary first: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2619" l="0" r="0" t="0"/>
          <a:stretch/>
        </p:blipFill>
        <p:spPr>
          <a:xfrm>
            <a:off x="152400" y="1469550"/>
            <a:ext cx="8839199" cy="189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9"/>
          <p:cNvCxnSpPr/>
          <p:nvPr/>
        </p:nvCxnSpPr>
        <p:spPr>
          <a:xfrm>
            <a:off x="5153547" y="2275119"/>
            <a:ext cx="501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9"/>
          <p:cNvCxnSpPr/>
          <p:nvPr/>
        </p:nvCxnSpPr>
        <p:spPr>
          <a:xfrm>
            <a:off x="3576447" y="2829230"/>
            <a:ext cx="509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9"/>
          <p:cNvSpPr txBox="1"/>
          <p:nvPr/>
        </p:nvSpPr>
        <p:spPr>
          <a:xfrm>
            <a:off x="152400" y="3742975"/>
            <a:ext cx="6865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first 7 PCs can explain over 90% of total variances of the original data.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first 17 PCs can explain over 99% of total variances of the original data.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4">
            <a:alphaModFix/>
          </a:blip>
          <a:srcRect b="3721" l="0" r="0" t="12652"/>
          <a:stretch/>
        </p:blipFill>
        <p:spPr>
          <a:xfrm>
            <a:off x="6078775" y="2865475"/>
            <a:ext cx="2716449" cy="22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16025" y="11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Standard Deviations and Rotation (part) </a:t>
            </a:r>
            <a:endParaRPr b="0" sz="1800"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000"/>
            <a:ext cx="8839197" cy="3520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00" y="743400"/>
            <a:ext cx="7519850" cy="42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>
            <p:ph type="title"/>
          </p:nvPr>
        </p:nvSpPr>
        <p:spPr>
          <a:xfrm>
            <a:off x="16025" y="11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Scatter Plot for PC1 and PC2</a:t>
            </a:r>
            <a:endParaRPr b="0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